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313" r:id="rId2"/>
    <p:sldId id="337" r:id="rId3"/>
    <p:sldId id="258" r:id="rId4"/>
    <p:sldId id="314" r:id="rId5"/>
    <p:sldId id="261" r:id="rId6"/>
    <p:sldId id="264" r:id="rId7"/>
    <p:sldId id="263" r:id="rId8"/>
    <p:sldId id="278" r:id="rId9"/>
    <p:sldId id="262" r:id="rId10"/>
    <p:sldId id="33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varScale="1">
        <p:scale>
          <a:sx n="85" d="100"/>
          <a:sy n="85" d="100"/>
        </p:scale>
        <p:origin x="6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21-05-2022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1" name="Google Shape;3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27" name="Google Shape;3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C1F8-94AE-E478-8CEB-4DC0C92D6B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813CEA-00E4-E3F5-7BC0-7A55A461FD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C4F248-164F-AA2B-A0E8-66A14A83DF2B}"/>
              </a:ext>
            </a:extLst>
          </p:cNvPr>
          <p:cNvSpPr>
            <a:spLocks noGrp="1"/>
          </p:cNvSpPr>
          <p:nvPr>
            <p:ph type="dt" sz="half" idx="10"/>
          </p:nvPr>
        </p:nvSpPr>
        <p:spPr/>
        <p:txBody>
          <a:bodyPr/>
          <a:lstStyle/>
          <a:p>
            <a:fld id="{74562F0F-C95F-47BE-B9F3-C66BFD0A0089}" type="datetimeFigureOut">
              <a:rPr lang="en-IN" smtClean="0"/>
              <a:t>21-05-2022</a:t>
            </a:fld>
            <a:endParaRPr lang="en-IN" dirty="0"/>
          </a:p>
        </p:txBody>
      </p:sp>
      <p:sp>
        <p:nvSpPr>
          <p:cNvPr id="5" name="Footer Placeholder 4">
            <a:extLst>
              <a:ext uri="{FF2B5EF4-FFF2-40B4-BE49-F238E27FC236}">
                <a16:creationId xmlns:a16="http://schemas.microsoft.com/office/drawing/2014/main" id="{4428BD8D-5AA0-165F-8F8B-B65C763DAA6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F36F20C-E63D-06A7-EA18-431CBBC88551}"/>
              </a:ext>
            </a:extLst>
          </p:cNvPr>
          <p:cNvSpPr>
            <a:spLocks noGrp="1"/>
          </p:cNvSpPr>
          <p:nvPr>
            <p:ph type="sldNum" sz="quarter" idx="12"/>
          </p:nvPr>
        </p:nvSpPr>
        <p:spPr/>
        <p:txBody>
          <a:bodyPr/>
          <a:lstStyle/>
          <a:p>
            <a:fld id="{0875E165-4481-41EA-8D5C-3EC674CF8027}" type="slidenum">
              <a:rPr lang="en-IN" smtClean="0"/>
              <a:t>‹#›</a:t>
            </a:fld>
            <a:endParaRPr lang="en-IN" dirty="0"/>
          </a:p>
        </p:txBody>
      </p:sp>
    </p:spTree>
    <p:extLst>
      <p:ext uri="{BB962C8B-B14F-4D97-AF65-F5344CB8AC3E}">
        <p14:creationId xmlns:p14="http://schemas.microsoft.com/office/powerpoint/2010/main" val="65103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81" r:id="rId5"/>
    <p:sldLayoutId id="2147483683"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96000" y="3143561"/>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248730"/>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
        <p:nvSpPr>
          <p:cNvPr id="5" name="TextBox 4">
            <a:extLst>
              <a:ext uri="{FF2B5EF4-FFF2-40B4-BE49-F238E27FC236}">
                <a16:creationId xmlns:a16="http://schemas.microsoft.com/office/drawing/2014/main" id="{DC9DD410-F5D9-79CB-A31B-1BCDC73EBE36}"/>
              </a:ext>
            </a:extLst>
          </p:cNvPr>
          <p:cNvSpPr txBox="1"/>
          <p:nvPr/>
        </p:nvSpPr>
        <p:spPr>
          <a:xfrm>
            <a:off x="6212540" y="5387824"/>
            <a:ext cx="5635439" cy="430887"/>
          </a:xfrm>
          <a:prstGeom prst="rect">
            <a:avLst/>
          </a:prstGeom>
          <a:noFill/>
        </p:spPr>
        <p:txBody>
          <a:bodyPr wrap="square" rtlCol="0">
            <a:spAutoFit/>
          </a:bodyPr>
          <a:lstStyle/>
          <a:p>
            <a:r>
              <a:rPr lang="en-IN" sz="2200" dirty="0">
                <a:solidFill>
                  <a:schemeClr val="tx2">
                    <a:lumMod val="75000"/>
                  </a:schemeClr>
                </a:solidFill>
                <a:latin typeface="Times New Roman" panose="02020603050405020304" pitchFamily="18" charset="0"/>
                <a:cs typeface="Times New Roman" panose="02020603050405020304" pitchFamily="18" charset="0"/>
              </a:rPr>
              <a:t>GUIDED BY : Dr. R. JOSEPHINE LEELA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dirty="0">
                <a:solidFill>
                  <a:srgbClr val="171717"/>
                </a:solidFill>
                <a:latin typeface="Times New Roman" panose="02020603050405020304" pitchFamily="18" charset="0"/>
                <a:cs typeface="Times New Roman" panose="02020603050405020304" pitchFamily="18" charset="0"/>
                <a:sym typeface="Arial"/>
              </a:rPr>
              <a:t>Facial emotion 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3"/>
          <p:cNvSpPr txBox="1">
            <a:spLocks noGrp="1"/>
          </p:cNvSpPr>
          <p:nvPr>
            <p:ph type="title"/>
          </p:nvPr>
        </p:nvSpPr>
        <p:spPr>
          <a:xfrm>
            <a:off x="514774" y="153531"/>
            <a:ext cx="10701868" cy="758613"/>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EXISTING SYSTEM</a:t>
            </a:r>
            <a:endParaRPr dirty="0"/>
          </a:p>
        </p:txBody>
      </p:sp>
      <p:sp>
        <p:nvSpPr>
          <p:cNvPr id="324" name="Google Shape;324;p3"/>
          <p:cNvSpPr txBox="1"/>
          <p:nvPr/>
        </p:nvSpPr>
        <p:spPr>
          <a:xfrm>
            <a:off x="379308" y="1040706"/>
            <a:ext cx="10972799" cy="5524535"/>
          </a:xfrm>
          <a:prstGeom prst="rect">
            <a:avLst/>
          </a:prstGeom>
          <a:noFill/>
          <a:ln>
            <a:noFill/>
          </a:ln>
        </p:spPr>
        <p:txBody>
          <a:bodyPr spcFirstLastPara="1" wrap="square" lIns="121900" tIns="60933" rIns="121900" bIns="60933" anchor="t" anchorCtr="0">
            <a:spAutoFit/>
          </a:bodyPr>
          <a:lstStyle/>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In existing system, a facial expression recognition method based on a novel facial decomposition has been proposed.</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Firstly, seven regions of interest (ROI), representing the main components of face (left eyebrow, right eyebrow, left eye, right eye, between eyebrows, nose and mouth), are extracted using facial landmarks detected by IntraFace algorithm. </a:t>
            </a:r>
          </a:p>
          <a:p>
            <a:pPr marL="380990" indent="-335992">
              <a:lnSpc>
                <a:spcPct val="150000"/>
              </a:lnSpc>
              <a:buSzPts val="1800"/>
              <a:buFont typeface="Noto Sans Symbols"/>
              <a:buChar char="❑"/>
            </a:pPr>
            <a:r>
              <a:rPr lang="en-US" sz="2600" dirty="0">
                <a:solidFill>
                  <a:srgbClr val="080808"/>
                </a:solidFill>
                <a:latin typeface="Times New Roman"/>
                <a:ea typeface="Times New Roman"/>
                <a:cs typeface="Times New Roman"/>
                <a:sym typeface="Times New Roman"/>
              </a:rPr>
              <a:t>Different local descriptors, such as LBP, CLBP, LTP and Dynamic LTP, are used to extract features. Finally, feature vector, representing face image, is fed into a multiclass support vector machine to achieve the recognition task. </a:t>
            </a:r>
            <a:endParaRPr lang="en-US" sz="266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
          <p:cNvSpPr txBox="1">
            <a:spLocks noGrp="1"/>
          </p:cNvSpPr>
          <p:nvPr>
            <p:ph type="title"/>
          </p:nvPr>
        </p:nvSpPr>
        <p:spPr>
          <a:xfrm>
            <a:off x="532836" y="171593"/>
            <a:ext cx="10566400" cy="903111"/>
          </a:xfrm>
          <a:prstGeom prst="rect">
            <a:avLst/>
          </a:prstGeom>
          <a:noFill/>
          <a:ln>
            <a:noFill/>
          </a:ln>
        </p:spPr>
        <p:txBody>
          <a:bodyPr spcFirstLastPara="1" wrap="square" lIns="121900" tIns="121900" rIns="121900" bIns="121900" anchor="t" anchorCtr="0">
            <a:noAutofit/>
          </a:bodyPr>
          <a:lstStyle/>
          <a:p>
            <a:pPr algn="ctr"/>
            <a:r>
              <a:rPr lang="en-US" sz="3733" b="1" u="sng" dirty="0">
                <a:solidFill>
                  <a:srgbClr val="080808"/>
                </a:solidFill>
                <a:latin typeface="Times New Roman"/>
                <a:ea typeface="Times New Roman"/>
                <a:cs typeface="Times New Roman"/>
                <a:sym typeface="Times New Roman"/>
              </a:rPr>
              <a:t>PROPOSED SYSTEM</a:t>
            </a:r>
            <a:endParaRPr dirty="0"/>
          </a:p>
        </p:txBody>
      </p:sp>
      <p:sp>
        <p:nvSpPr>
          <p:cNvPr id="13" name="TextBox 12">
            <a:extLst>
              <a:ext uri="{FF2B5EF4-FFF2-40B4-BE49-F238E27FC236}">
                <a16:creationId xmlns:a16="http://schemas.microsoft.com/office/drawing/2014/main" id="{9E5AAAB8-4D11-46F3-BC38-5912021AF353}"/>
              </a:ext>
            </a:extLst>
          </p:cNvPr>
          <p:cNvSpPr txBox="1"/>
          <p:nvPr/>
        </p:nvSpPr>
        <p:spPr>
          <a:xfrm>
            <a:off x="291354" y="986117"/>
            <a:ext cx="11367810" cy="5612114"/>
          </a:xfrm>
          <a:prstGeom prst="rect">
            <a:avLst/>
          </a:prstGeom>
          <a:noFill/>
        </p:spPr>
        <p:txBody>
          <a:bodyPr wrap="square" rtlCol="0">
            <a:spAutoFit/>
          </a:bodyPr>
          <a:lstStyle/>
          <a:p>
            <a:pPr marL="360000" indent="-380990" algn="just">
              <a:lnSpc>
                <a:spcPct val="150000"/>
              </a:lnSpc>
              <a:buFont typeface="Wingdings" panose="05000000000000000000" pitchFamily="2" charset="2"/>
              <a:buChar char="q"/>
            </a:pPr>
            <a:r>
              <a:rPr lang="en-US" sz="2400" dirty="0">
                <a:solidFill>
                  <a:schemeClr val="bg2">
                    <a:lumMod val="10000"/>
                  </a:schemeClr>
                </a:solidFill>
                <a:latin typeface="Times New Roman" panose="02020603050405020304" pitchFamily="18" charset="0"/>
                <a:cs typeface="Times New Roman" panose="02020603050405020304" pitchFamily="18" charset="0"/>
              </a:rPr>
              <a:t>In the proposed system, we are making use of CNNs(Convolutional Neural Networks) Algorithm which are a class of neural network that allow greater extraction of features from the captured video.</a:t>
            </a:r>
          </a:p>
          <a:p>
            <a:pPr marL="360000" indent="-380990" algn="just">
              <a:lnSpc>
                <a:spcPct val="150000"/>
              </a:lnSpc>
              <a:buFont typeface="Wingdings" panose="05000000000000000000" pitchFamily="2" charset="2"/>
              <a:buChar char="q"/>
            </a:pPr>
            <a:r>
              <a:rPr lang="en-US" sz="2400" dirty="0">
                <a:solidFill>
                  <a:schemeClr val="bg2">
                    <a:lumMod val="10000"/>
                  </a:schemeClr>
                </a:solidFill>
                <a:latin typeface="Times New Roman" panose="02020603050405020304" pitchFamily="18" charset="0"/>
                <a:cs typeface="Times New Roman" panose="02020603050405020304" pitchFamily="18" charset="0"/>
              </a:rPr>
              <a:t>CNNs take video data, train the model, and then classify the features automatically for healthier classification.</a:t>
            </a:r>
          </a:p>
          <a:p>
            <a:pPr marL="360000" indent="-380990" algn="just">
              <a:lnSpc>
                <a:spcPct val="150000"/>
              </a:lnSpc>
              <a:buFont typeface="Wingdings" panose="05000000000000000000" pitchFamily="2" charset="2"/>
              <a:buChar char="q"/>
            </a:pPr>
            <a:r>
              <a:rPr lang="en-US" sz="2400" dirty="0">
                <a:solidFill>
                  <a:schemeClr val="bg2">
                    <a:lumMod val="10000"/>
                  </a:schemeClr>
                </a:solidFill>
                <a:latin typeface="Times New Roman" panose="02020603050405020304" pitchFamily="18" charset="0"/>
                <a:cs typeface="Times New Roman" panose="02020603050405020304" pitchFamily="18" charset="0"/>
              </a:rPr>
              <a:t>CNNs are used in many applications like image recognition, face recognition, and video analysis. </a:t>
            </a:r>
          </a:p>
          <a:p>
            <a:pPr marL="360000" indent="-380990" algn="just">
              <a:lnSpc>
                <a:spcPct val="150000"/>
              </a:lnSpc>
              <a:buFont typeface="Wingdings" panose="05000000000000000000" pitchFamily="2" charset="2"/>
              <a:buChar char="q"/>
            </a:pPr>
            <a:r>
              <a:rPr lang="en-US" sz="2400" dirty="0">
                <a:solidFill>
                  <a:schemeClr val="bg2">
                    <a:lumMod val="10000"/>
                  </a:schemeClr>
                </a:solidFill>
                <a:latin typeface="Times New Roman" panose="02020603050405020304" pitchFamily="18" charset="0"/>
                <a:cs typeface="Times New Roman" panose="02020603050405020304" pitchFamily="18" charset="0"/>
              </a:rPr>
              <a:t>Four models that are applied for face detection and face recognition in the browser:-Face Detection Model (Tiny Face Detector) ,68 Point Face Landmark Detection Models, Face Expression Recognition Model, Age and Gender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4EDFBF-2611-6AE8-9392-13820E939D08}"/>
              </a:ext>
            </a:extLst>
          </p:cNvPr>
          <p:cNvSpPr txBox="1"/>
          <p:nvPr/>
        </p:nvSpPr>
        <p:spPr>
          <a:xfrm>
            <a:off x="466165" y="376518"/>
            <a:ext cx="10793505" cy="5668988"/>
          </a:xfrm>
          <a:prstGeom prst="rect">
            <a:avLst/>
          </a:prstGeom>
          <a:noFill/>
        </p:spPr>
        <p:txBody>
          <a:bodyPr wrap="square">
            <a:spAutoFit/>
          </a:bodyPr>
          <a:lstStyle/>
          <a:p>
            <a:pPr marL="285743" indent="-285743" defTabSz="914378">
              <a:lnSpc>
                <a:spcPct val="200000"/>
              </a:lnSpc>
              <a:spcBef>
                <a:spcPts val="600"/>
              </a:spcBef>
              <a:buSzPts val="1500"/>
              <a:buFont typeface="Noto Sans Symbols"/>
              <a:buChar char="❖"/>
            </a:pPr>
            <a:r>
              <a:rPr lang="en-US" sz="2500" b="1" u="sng" dirty="0">
                <a:solidFill>
                  <a:schemeClr val="bg2">
                    <a:lumMod val="10000"/>
                  </a:schemeClr>
                </a:solidFill>
                <a:latin typeface="Times New Roman"/>
                <a:ea typeface="Times New Roman"/>
                <a:cs typeface="Times New Roman"/>
                <a:sym typeface="Times New Roman"/>
              </a:rPr>
              <a:t>HARDWARE REQUIREMENTS</a:t>
            </a:r>
            <a:r>
              <a:rPr lang="en-US" sz="2500" b="1" dirty="0">
                <a:solidFill>
                  <a:schemeClr val="bg2">
                    <a:lumMod val="10000"/>
                  </a:schemeClr>
                </a:solidFill>
                <a:latin typeface="Times New Roman"/>
                <a:ea typeface="Times New Roman"/>
                <a:cs typeface="Times New Roman"/>
                <a:sym typeface="Times New Roman"/>
              </a:rPr>
              <a:t>:</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Processor  :   i3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RAM         :   4 GB or more</a:t>
            </a:r>
            <a:endParaRPr lang="en-US" sz="2500" dirty="0">
              <a:solidFill>
                <a:schemeClr val="bg2">
                  <a:lumMod val="10000"/>
                </a:schemeClr>
              </a:solidFill>
            </a:endParaRP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a:ea typeface="Times New Roman"/>
                <a:cs typeface="Times New Roman"/>
                <a:sym typeface="Times New Roman"/>
              </a:rPr>
              <a:t>The Visual Studio IDE is a creative launching pad that you can use to edit, debug, and build code, and then publish an app.  </a:t>
            </a:r>
          </a:p>
          <a:p>
            <a:pPr marL="285743" indent="-285743" defTabSz="914378">
              <a:lnSpc>
                <a:spcPct val="200000"/>
              </a:lnSpc>
              <a:spcBef>
                <a:spcPts val="600"/>
              </a:spcBef>
              <a:buSzPts val="1500"/>
              <a:buFont typeface="Noto Sans Symbols"/>
              <a:buChar char="▪"/>
            </a:pPr>
            <a:r>
              <a:rPr lang="en-US" sz="2500" dirty="0">
                <a:solidFill>
                  <a:schemeClr val="bg2">
                    <a:lumMod val="10000"/>
                  </a:schemeClr>
                </a:solidFill>
                <a:latin typeface="Times New Roman" panose="02020603050405020304" pitchFamily="18" charset="0"/>
                <a:cs typeface="Times New Roman" panose="02020603050405020304" pitchFamily="18" charset="0"/>
              </a:rPr>
              <a:t>Javascript is used by programmers across the world to create dynamic and interactive web content like applications and browsers.</a:t>
            </a:r>
          </a:p>
        </p:txBody>
      </p:sp>
    </p:spTree>
    <p:extLst>
      <p:ext uri="{BB962C8B-B14F-4D97-AF65-F5344CB8AC3E}">
        <p14:creationId xmlns:p14="http://schemas.microsoft.com/office/powerpoint/2010/main" val="260279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752826-7362-D726-340E-56948F5729C8}"/>
              </a:ext>
            </a:extLst>
          </p:cNvPr>
          <p:cNvSpPr txBox="1"/>
          <p:nvPr/>
        </p:nvSpPr>
        <p:spPr>
          <a:xfrm>
            <a:off x="510987" y="1084220"/>
            <a:ext cx="10936941" cy="3847976"/>
          </a:xfrm>
          <a:prstGeom prst="rect">
            <a:avLst/>
          </a:prstGeom>
          <a:noFill/>
        </p:spPr>
        <p:txBody>
          <a:bodyPr wrap="square">
            <a:spAutoFit/>
          </a:bodyPr>
          <a:lstStyle/>
          <a:p>
            <a:pPr defTabSz="1219170">
              <a:buClr>
                <a:srgbClr val="000000"/>
              </a:buClr>
              <a:buSzPts val="1500"/>
            </a:pP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Operating System                  :   Windows 7 / 8 / 10</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Language                                :   HTML, CSS</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a:p>
            <a:pPr marL="554553" indent="-380990" defTabSz="1219170">
              <a:lnSpc>
                <a:spcPct val="200000"/>
              </a:lnSpc>
              <a:spcBef>
                <a:spcPts val="800"/>
              </a:spcBef>
              <a:buClr>
                <a:srgbClr val="111111"/>
              </a:buClr>
              <a:buSzPts val="1200"/>
              <a:buFont typeface="Noto Sans Symbols"/>
              <a:buChar char="⮚"/>
            </a:pPr>
            <a:r>
              <a:rPr lang="en-US" sz="2500" kern="0" dirty="0">
                <a:solidFill>
                  <a:srgbClr val="080808"/>
                </a:solidFill>
                <a:latin typeface="Times New Roman" panose="02020603050405020304" pitchFamily="18" charset="0"/>
                <a:ea typeface="Times New Roman"/>
                <a:cs typeface="Times New Roman" panose="02020603050405020304" pitchFamily="18" charset="0"/>
                <a:sym typeface="Times New Roman"/>
              </a:rPr>
              <a:t>Developing Tool                    :   Visual Studio</a:t>
            </a:r>
          </a:p>
          <a:p>
            <a:pPr marL="554553" indent="-380990" defTabSz="1219170">
              <a:lnSpc>
                <a:spcPct val="200000"/>
              </a:lnSpc>
              <a:spcBef>
                <a:spcPts val="800"/>
              </a:spcBef>
              <a:buClr>
                <a:srgbClr val="111111"/>
              </a:buClr>
              <a:buSzPts val="1200"/>
              <a:buFont typeface="Noto Sans Symbols"/>
              <a:buChar char="⮚"/>
            </a:pPr>
            <a:r>
              <a:rPr lang="en-US" sz="2500" b="0" i="0" u="none" strike="noStrike" cap="none" dirty="0">
                <a:solidFill>
                  <a:srgbClr val="080808"/>
                </a:solidFill>
                <a:latin typeface="Times New Roman" panose="02020603050405020304" pitchFamily="18" charset="0"/>
                <a:ea typeface="Times New Roman"/>
                <a:cs typeface="Times New Roman" panose="02020603050405020304" pitchFamily="18" charset="0"/>
                <a:sym typeface="Times New Roman"/>
              </a:rPr>
              <a:t>Technologies                          :   </a:t>
            </a:r>
            <a:r>
              <a:rPr lang="en-US" sz="2500" dirty="0">
                <a:solidFill>
                  <a:srgbClr val="080808"/>
                </a:solidFill>
                <a:latin typeface="Times New Roman" panose="02020603050405020304" pitchFamily="18" charset="0"/>
                <a:ea typeface="Times New Roman"/>
                <a:cs typeface="Times New Roman" panose="02020603050405020304" pitchFamily="18" charset="0"/>
                <a:sym typeface="Times New Roman"/>
              </a:rPr>
              <a:t>Javascript</a:t>
            </a:r>
            <a:endParaRPr lang="en-US" sz="2500"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TextBox 4">
            <a:extLst>
              <a:ext uri="{FF2B5EF4-FFF2-40B4-BE49-F238E27FC236}">
                <a16:creationId xmlns:a16="http://schemas.microsoft.com/office/drawing/2014/main" id="{272B8D0A-9B60-84D2-CE54-4AFE9D29BA21}"/>
              </a:ext>
            </a:extLst>
          </p:cNvPr>
          <p:cNvSpPr txBox="1"/>
          <p:nvPr/>
        </p:nvSpPr>
        <p:spPr>
          <a:xfrm>
            <a:off x="591670" y="536865"/>
            <a:ext cx="6167718" cy="754053"/>
          </a:xfrm>
          <a:prstGeom prst="rect">
            <a:avLst/>
          </a:prstGeom>
          <a:noFill/>
        </p:spPr>
        <p:txBody>
          <a:bodyPr wrap="square" rtlCol="0">
            <a:spAutoFit/>
          </a:bodyPr>
          <a:lstStyle/>
          <a:p>
            <a:pPr marL="342900" indent="-342900">
              <a:buFont typeface="Wingdings" panose="05000000000000000000" pitchFamily="2" charset="2"/>
              <a:buChar char="v"/>
            </a:pPr>
            <a:r>
              <a:rPr lang="en-US" sz="2500" b="1" u="sng" kern="0" dirty="0">
                <a:solidFill>
                  <a:srgbClr val="1B212C"/>
                </a:solidFill>
                <a:latin typeface="Times New Roman"/>
                <a:ea typeface="Times New Roman"/>
                <a:cs typeface="Times New Roman"/>
                <a:sym typeface="Times New Roman"/>
              </a:rPr>
              <a:t>SOFTWARE REQUIREMENTS:</a:t>
            </a:r>
            <a:endParaRPr lang="en-US" sz="2500" u="sng" kern="0" dirty="0">
              <a:solidFill>
                <a:srgbClr val="000000"/>
              </a:solidFill>
              <a:latin typeface="Arial"/>
              <a:cs typeface="Arial"/>
              <a:sym typeface="Arial"/>
            </a:endParaRPr>
          </a:p>
          <a:p>
            <a:endParaRPr lang="en-IN" dirty="0"/>
          </a:p>
        </p:txBody>
      </p:sp>
    </p:spTree>
    <p:extLst>
      <p:ext uri="{BB962C8B-B14F-4D97-AF65-F5344CB8AC3E}">
        <p14:creationId xmlns:p14="http://schemas.microsoft.com/office/powerpoint/2010/main" val="306171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181832-F14C-A973-12B6-D2DA7D337DEE}"/>
              </a:ext>
            </a:extLst>
          </p:cNvPr>
          <p:cNvSpPr/>
          <p:nvPr/>
        </p:nvSpPr>
        <p:spPr>
          <a:xfrm>
            <a:off x="2540924" y="2528454"/>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2D51C2E-1FDB-08CE-1FD0-6AE0501F59D2}"/>
              </a:ext>
            </a:extLst>
          </p:cNvPr>
          <p:cNvSpPr/>
          <p:nvPr/>
        </p:nvSpPr>
        <p:spPr>
          <a:xfrm>
            <a:off x="2540924" y="3194777"/>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613B8442-36B5-A110-21A6-9017B7FEDF84}"/>
              </a:ext>
            </a:extLst>
          </p:cNvPr>
          <p:cNvSpPr/>
          <p:nvPr/>
        </p:nvSpPr>
        <p:spPr>
          <a:xfrm>
            <a:off x="2540924" y="3931308"/>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8F773A3A-92A6-25D1-3651-5084999C6DFD}"/>
              </a:ext>
            </a:extLst>
          </p:cNvPr>
          <p:cNvSpPr/>
          <p:nvPr/>
        </p:nvSpPr>
        <p:spPr>
          <a:xfrm>
            <a:off x="2540924" y="4687845"/>
            <a:ext cx="8298872" cy="374073"/>
          </a:xfrm>
          <a:prstGeom prst="roundRect">
            <a:avLst>
              <a:gd name="adj" fmla="val 50000"/>
            </a:avLst>
          </a:prstGeom>
          <a:solidFill>
            <a:schemeClr val="accent1">
              <a:lumMod val="20000"/>
              <a:lumOff val="80000"/>
            </a:schemeClr>
          </a:solidFill>
          <a:ln>
            <a:noFill/>
          </a:ln>
          <a:effectLst>
            <a:innerShdw blurRad="127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484B4BC-7C94-2719-034B-E70539A79740}"/>
              </a:ext>
            </a:extLst>
          </p:cNvPr>
          <p:cNvSpPr txBox="1"/>
          <p:nvPr/>
        </p:nvSpPr>
        <p:spPr>
          <a:xfrm>
            <a:off x="1012873" y="2561889"/>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rPr>
              <a:t>MODULE 1</a:t>
            </a:r>
            <a:endParaRPr kumimoji="0" lang="en-IN" sz="14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mn-cs"/>
            </a:endParaRPr>
          </a:p>
        </p:txBody>
      </p:sp>
      <p:sp>
        <p:nvSpPr>
          <p:cNvPr id="9" name="TextBox 8">
            <a:extLst>
              <a:ext uri="{FF2B5EF4-FFF2-40B4-BE49-F238E27FC236}">
                <a16:creationId xmlns:a16="http://schemas.microsoft.com/office/drawing/2014/main" id="{931BE6D7-65BC-8B80-43A1-30B0CE076107}"/>
              </a:ext>
            </a:extLst>
          </p:cNvPr>
          <p:cNvSpPr txBox="1"/>
          <p:nvPr/>
        </p:nvSpPr>
        <p:spPr>
          <a:xfrm>
            <a:off x="1012873" y="317678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rPr>
              <a:t>MODULE 2</a:t>
            </a:r>
            <a:endParaRPr kumimoji="0" lang="en-IN" sz="1400" b="1" i="0" u="none" strike="noStrike" kern="1200" cap="none" spc="0" normalizeH="0" baseline="0" noProof="0" dirty="0">
              <a:ln>
                <a:noFill/>
              </a:ln>
              <a:solidFill>
                <a:srgbClr val="00B0F0"/>
              </a:solidFill>
              <a:effectLst/>
              <a:uLnTx/>
              <a:uFillTx/>
              <a:latin typeface="Century Gothic" panose="020B0502020202020204" pitchFamily="34" charset="0"/>
              <a:ea typeface="+mn-ea"/>
              <a:cs typeface="+mn-cs"/>
            </a:endParaRPr>
          </a:p>
        </p:txBody>
      </p:sp>
      <p:sp>
        <p:nvSpPr>
          <p:cNvPr id="10" name="TextBox 9">
            <a:extLst>
              <a:ext uri="{FF2B5EF4-FFF2-40B4-BE49-F238E27FC236}">
                <a16:creationId xmlns:a16="http://schemas.microsoft.com/office/drawing/2014/main" id="{1068FCBA-F79D-F2BE-6189-1D41DD6411AC}"/>
              </a:ext>
            </a:extLst>
          </p:cNvPr>
          <p:cNvSpPr txBox="1"/>
          <p:nvPr/>
        </p:nvSpPr>
        <p:spPr>
          <a:xfrm>
            <a:off x="1012873" y="3922038"/>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rPr>
              <a:t>MODULE 3</a:t>
            </a:r>
            <a:endParaRPr kumimoji="0" lang="en-IN" sz="1400" b="1" i="0" u="none" strike="noStrike" kern="1200" cap="none" spc="0" normalizeH="0" baseline="0" noProof="0" dirty="0">
              <a:ln>
                <a:noFill/>
              </a:ln>
              <a:solidFill>
                <a:srgbClr val="7030A0"/>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227FB2A0-C650-433C-B967-C081BF770BDE}"/>
              </a:ext>
            </a:extLst>
          </p:cNvPr>
          <p:cNvSpPr txBox="1"/>
          <p:nvPr/>
        </p:nvSpPr>
        <p:spPr>
          <a:xfrm>
            <a:off x="1012873" y="4664396"/>
            <a:ext cx="12098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rPr>
              <a:t>MODULE 4</a:t>
            </a:r>
            <a:endParaRPr kumimoji="0" lang="en-IN" sz="1400" b="1" i="0" u="none" strike="noStrike" kern="1200" cap="none" spc="0" normalizeH="0" baseline="0" noProof="0" dirty="0">
              <a:ln>
                <a:noFill/>
              </a:ln>
              <a:solidFill>
                <a:srgbClr val="70AD47"/>
              </a:solidFill>
              <a:effectLst/>
              <a:uLnTx/>
              <a:uFillTx/>
              <a:latin typeface="Century Gothic" panose="020B0502020202020204" pitchFamily="34" charset="0"/>
              <a:ea typeface="+mn-ea"/>
              <a:cs typeface="+mn-cs"/>
            </a:endParaRPr>
          </a:p>
        </p:txBody>
      </p:sp>
      <p:sp>
        <p:nvSpPr>
          <p:cNvPr id="12" name="TextBox 11">
            <a:extLst>
              <a:ext uri="{FF2B5EF4-FFF2-40B4-BE49-F238E27FC236}">
                <a16:creationId xmlns:a16="http://schemas.microsoft.com/office/drawing/2014/main" id="{980D01A8-2529-2D58-48B5-A93A4EE4DC79}"/>
              </a:ext>
            </a:extLst>
          </p:cNvPr>
          <p:cNvSpPr txBox="1"/>
          <p:nvPr/>
        </p:nvSpPr>
        <p:spPr>
          <a:xfrm>
            <a:off x="2540924"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73E9112-E041-D2EC-6487-7D80A2BCDFE1}"/>
              </a:ext>
            </a:extLst>
          </p:cNvPr>
          <p:cNvSpPr txBox="1"/>
          <p:nvPr/>
        </p:nvSpPr>
        <p:spPr>
          <a:xfrm>
            <a:off x="3253397" y="130323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C69DE8FC-C651-F7AC-0B39-C6A52CC00ED6}"/>
              </a:ext>
            </a:extLst>
          </p:cNvPr>
          <p:cNvSpPr txBox="1"/>
          <p:nvPr/>
        </p:nvSpPr>
        <p:spPr>
          <a:xfrm>
            <a:off x="3965870" y="127315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15998F9-1D34-A698-14FF-2F30BD4581C1}"/>
              </a:ext>
            </a:extLst>
          </p:cNvPr>
          <p:cNvSpPr txBox="1"/>
          <p:nvPr/>
        </p:nvSpPr>
        <p:spPr>
          <a:xfrm>
            <a:off x="4678343" y="128819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6BA3321-D7A9-4A41-6473-8D76B3E136E1}"/>
              </a:ext>
            </a:extLst>
          </p:cNvPr>
          <p:cNvSpPr txBox="1"/>
          <p:nvPr/>
        </p:nvSpPr>
        <p:spPr>
          <a:xfrm>
            <a:off x="5390816"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5802E64-EA96-21E2-C4AC-D007941B31C4}"/>
              </a:ext>
            </a:extLst>
          </p:cNvPr>
          <p:cNvSpPr txBox="1"/>
          <p:nvPr/>
        </p:nvSpPr>
        <p:spPr>
          <a:xfrm>
            <a:off x="6103289" y="1288192"/>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BBF0272-2862-8DAC-AA4D-EBD79A8A42CE}"/>
              </a:ext>
            </a:extLst>
          </p:cNvPr>
          <p:cNvSpPr txBox="1"/>
          <p:nvPr/>
        </p:nvSpPr>
        <p:spPr>
          <a:xfrm>
            <a:off x="6815762" y="1243075"/>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7</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C8D48F5-9D1E-3188-E940-24EE42C9F91B}"/>
              </a:ext>
            </a:extLst>
          </p:cNvPr>
          <p:cNvSpPr txBox="1"/>
          <p:nvPr/>
        </p:nvSpPr>
        <p:spPr>
          <a:xfrm>
            <a:off x="7528235" y="1300583"/>
            <a:ext cx="461665" cy="842757"/>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8</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76118D1-7796-41E6-1D21-99CFBFBE9065}"/>
              </a:ext>
            </a:extLst>
          </p:cNvPr>
          <p:cNvSpPr txBox="1"/>
          <p:nvPr/>
        </p:nvSpPr>
        <p:spPr>
          <a:xfrm>
            <a:off x="8240708" y="1258114"/>
            <a:ext cx="461665" cy="872836"/>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9</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A5DCCC0-6F2F-58D1-DBB8-F2EF6AACAE4E}"/>
              </a:ext>
            </a:extLst>
          </p:cNvPr>
          <p:cNvSpPr txBox="1"/>
          <p:nvPr/>
        </p:nvSpPr>
        <p:spPr>
          <a:xfrm>
            <a:off x="8953181" y="115229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80379D2-34E1-F2AA-2833-32365A64A2BD}"/>
              </a:ext>
            </a:extLst>
          </p:cNvPr>
          <p:cNvSpPr txBox="1"/>
          <p:nvPr/>
        </p:nvSpPr>
        <p:spPr>
          <a:xfrm>
            <a:off x="9665654" y="1178542"/>
            <a:ext cx="461665" cy="964798"/>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B1C83F0-A077-133F-1DA2-479AAA5584CD}"/>
              </a:ext>
            </a:extLst>
          </p:cNvPr>
          <p:cNvSpPr txBox="1"/>
          <p:nvPr/>
        </p:nvSpPr>
        <p:spPr>
          <a:xfrm>
            <a:off x="10378131" y="1167337"/>
            <a:ext cx="461665" cy="978653"/>
          </a:xfrm>
          <a:prstGeom prst="rect">
            <a:avLst/>
          </a:prstGeom>
          <a:noFill/>
        </p:spPr>
        <p:txBody>
          <a:bodyPr vert="vert270"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WEEK 12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96081B88-26AF-AC88-D1FF-1344DF1FDA78}"/>
              </a:ext>
            </a:extLst>
          </p:cNvPr>
          <p:cNvSpPr/>
          <p:nvPr/>
        </p:nvSpPr>
        <p:spPr>
          <a:xfrm>
            <a:off x="2540924" y="2522647"/>
            <a:ext cx="1296000" cy="374073"/>
          </a:xfrm>
          <a:prstGeom prst="roundRect">
            <a:avLst>
              <a:gd name="adj" fmla="val 50000"/>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1 – 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27" name="Oval 26">
            <a:extLst>
              <a:ext uri="{FF2B5EF4-FFF2-40B4-BE49-F238E27FC236}">
                <a16:creationId xmlns:a16="http://schemas.microsoft.com/office/drawing/2014/main" id="{CA7BBEA7-BCDF-FE1C-579D-BF25FAEC0F11}"/>
              </a:ext>
            </a:extLst>
          </p:cNvPr>
          <p:cNvSpPr/>
          <p:nvPr/>
        </p:nvSpPr>
        <p:spPr>
          <a:xfrm>
            <a:off x="2702164" y="2643263"/>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13904617-C086-0925-2DF6-BFC75D3F37BC}"/>
              </a:ext>
            </a:extLst>
          </p:cNvPr>
          <p:cNvSpPr txBox="1"/>
          <p:nvPr/>
        </p:nvSpPr>
        <p:spPr>
          <a:xfrm>
            <a:off x="8382645" y="261575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Login / Registration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30" name="Rectangle: Rounded Corners 29">
            <a:extLst>
              <a:ext uri="{FF2B5EF4-FFF2-40B4-BE49-F238E27FC236}">
                <a16:creationId xmlns:a16="http://schemas.microsoft.com/office/drawing/2014/main" id="{B48FDB4F-E4BA-EB8E-331A-7B2B94EEC840}"/>
              </a:ext>
            </a:extLst>
          </p:cNvPr>
          <p:cNvSpPr/>
          <p:nvPr/>
        </p:nvSpPr>
        <p:spPr>
          <a:xfrm>
            <a:off x="3930376" y="3202025"/>
            <a:ext cx="1368000" cy="374073"/>
          </a:xfrm>
          <a:prstGeom prst="roundRect">
            <a:avLst>
              <a:gd name="adj" fmla="val 5000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3 – 4</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1" name="Oval 30">
            <a:extLst>
              <a:ext uri="{FF2B5EF4-FFF2-40B4-BE49-F238E27FC236}">
                <a16:creationId xmlns:a16="http://schemas.microsoft.com/office/drawing/2014/main" id="{4F9C3438-A508-D28D-86E0-ADB53BE41724}"/>
              </a:ext>
            </a:extLst>
          </p:cNvPr>
          <p:cNvSpPr/>
          <p:nvPr/>
        </p:nvSpPr>
        <p:spPr>
          <a:xfrm>
            <a:off x="4079718" y="33128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4CDE6998-EF5F-E1EC-73C0-084452175935}"/>
              </a:ext>
            </a:extLst>
          </p:cNvPr>
          <p:cNvSpPr txBox="1"/>
          <p:nvPr/>
        </p:nvSpPr>
        <p:spPr>
          <a:xfrm>
            <a:off x="8366505" y="3284991"/>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Detection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2" name="Rectangle: Rounded Corners 41">
            <a:extLst>
              <a:ext uri="{FF2B5EF4-FFF2-40B4-BE49-F238E27FC236}">
                <a16:creationId xmlns:a16="http://schemas.microsoft.com/office/drawing/2014/main" id="{76326C60-FEA9-E994-B1B1-63A8425A5C9B}"/>
              </a:ext>
            </a:extLst>
          </p:cNvPr>
          <p:cNvSpPr/>
          <p:nvPr/>
        </p:nvSpPr>
        <p:spPr>
          <a:xfrm>
            <a:off x="5333870" y="3949802"/>
            <a:ext cx="2052000" cy="374073"/>
          </a:xfrm>
          <a:prstGeom prst="roundRect">
            <a:avLst>
              <a:gd name="adj" fmla="val 5000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5 – 7</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3" name="Oval 42">
            <a:extLst>
              <a:ext uri="{FF2B5EF4-FFF2-40B4-BE49-F238E27FC236}">
                <a16:creationId xmlns:a16="http://schemas.microsoft.com/office/drawing/2014/main" id="{9475EF4A-92CC-4F04-C816-851941E03529}"/>
              </a:ext>
            </a:extLst>
          </p:cNvPr>
          <p:cNvSpPr/>
          <p:nvPr/>
        </p:nvSpPr>
        <p:spPr>
          <a:xfrm>
            <a:off x="5481858" y="405278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D626E866-C6DE-0C4D-5595-EA67A22CCAC5}"/>
              </a:ext>
            </a:extLst>
          </p:cNvPr>
          <p:cNvSpPr txBox="1"/>
          <p:nvPr/>
        </p:nvSpPr>
        <p:spPr>
          <a:xfrm>
            <a:off x="8366505" y="4009880"/>
            <a:ext cx="2400788"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68PT Face Landmark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5" name="Rectangle: Rounded Corners 44">
            <a:extLst>
              <a:ext uri="{FF2B5EF4-FFF2-40B4-BE49-F238E27FC236}">
                <a16:creationId xmlns:a16="http://schemas.microsoft.com/office/drawing/2014/main" id="{43EBFDFD-F469-2C2E-E7B6-DA1ABACBAF16}"/>
              </a:ext>
            </a:extLst>
          </p:cNvPr>
          <p:cNvSpPr/>
          <p:nvPr/>
        </p:nvSpPr>
        <p:spPr>
          <a:xfrm>
            <a:off x="7492013" y="4687845"/>
            <a:ext cx="3384000" cy="374073"/>
          </a:xfrm>
          <a:prstGeom prst="roundRect">
            <a:avLst>
              <a:gd name="adj" fmla="val 5000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8 – 12</a:t>
            </a:r>
            <a:endParaRPr kumimoji="0" lang="en-IN"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46" name="Oval 45">
            <a:extLst>
              <a:ext uri="{FF2B5EF4-FFF2-40B4-BE49-F238E27FC236}">
                <a16:creationId xmlns:a16="http://schemas.microsoft.com/office/drawing/2014/main" id="{E607E75C-68A9-1CCC-82F9-640F5574D392}"/>
              </a:ext>
            </a:extLst>
          </p:cNvPr>
          <p:cNvSpPr/>
          <p:nvPr/>
        </p:nvSpPr>
        <p:spPr>
          <a:xfrm>
            <a:off x="7633067" y="4811609"/>
            <a:ext cx="126000" cy="126000"/>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fla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303ACB-3C7D-5AC6-0C77-57A3EF3FA42B}"/>
              </a:ext>
            </a:extLst>
          </p:cNvPr>
          <p:cNvSpPr txBox="1"/>
          <p:nvPr/>
        </p:nvSpPr>
        <p:spPr>
          <a:xfrm>
            <a:off x="2584335" y="4747651"/>
            <a:ext cx="240078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Face Expression Module</a:t>
            </a:r>
            <a:endParaRPr kumimoji="0" lang="en-IN" sz="1050" b="0" i="0" u="none"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48" name="TextBox 47">
            <a:extLst>
              <a:ext uri="{FF2B5EF4-FFF2-40B4-BE49-F238E27FC236}">
                <a16:creationId xmlns:a16="http://schemas.microsoft.com/office/drawing/2014/main" id="{858C9A02-2FC0-524C-138D-095DE801D73E}"/>
              </a:ext>
            </a:extLst>
          </p:cNvPr>
          <p:cNvSpPr txBox="1"/>
          <p:nvPr/>
        </p:nvSpPr>
        <p:spPr>
          <a:xfrm>
            <a:off x="702365" y="357809"/>
            <a:ext cx="1044271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TIMELINE CHART</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4514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3" presetClass="path" presetSubtype="0" fill="hold" grpId="1" nodeType="afterEffect">
                                  <p:stCondLst>
                                    <p:cond delay="0"/>
                                  </p:stCondLst>
                                  <p:childTnLst>
                                    <p:animMotion origin="layout" path="M -2.91667E-6 -4.44444E-6 L 0.07513 0.0007 " pathEditMode="relative" rAng="0" ptsTypes="AA">
                                      <p:cBhvr>
                                        <p:cTn id="11" dur="500" fill="hold"/>
                                        <p:tgtEl>
                                          <p:spTgt spid="27"/>
                                        </p:tgtEl>
                                        <p:attrNameLst>
                                          <p:attrName>ppt_x</p:attrName>
                                          <p:attrName>ppt_y</p:attrName>
                                        </p:attrNameLst>
                                      </p:cBhvr>
                                      <p:rCtr x="3750" y="23"/>
                                    </p:animMotion>
                                  </p:childTnLst>
                                </p:cTn>
                              </p:par>
                              <p:par>
                                <p:cTn id="12" presetID="22" presetClass="entr" presetSubtype="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righ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63" presetClass="path" presetSubtype="0" fill="hold" grpId="1" nodeType="afterEffect">
                                  <p:stCondLst>
                                    <p:cond delay="0"/>
                                  </p:stCondLst>
                                  <p:childTnLst>
                                    <p:animMotion origin="layout" path="M -3.54167E-6 3.7037E-7 L 0.08451 0.00231 " pathEditMode="relative" rAng="0" ptsTypes="AA">
                                      <p:cBhvr>
                                        <p:cTn id="28" dur="500" fill="hold"/>
                                        <p:tgtEl>
                                          <p:spTgt spid="31"/>
                                        </p:tgtEl>
                                        <p:attrNameLst>
                                          <p:attrName>ppt_x</p:attrName>
                                          <p:attrName>ppt_y</p:attrName>
                                        </p:attrNameLst>
                                      </p:cBhvr>
                                      <p:rCtr x="4219" y="116"/>
                                    </p:animMotion>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1000"/>
                            </p:stCondLst>
                            <p:childTnLst>
                              <p:par>
                                <p:cTn id="33" presetID="1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p:tgtEl>
                                          <p:spTgt spid="39"/>
                                        </p:tgtEl>
                                        <p:attrNameLst>
                                          <p:attrName>ppt_x</p:attrName>
                                        </p:attrNameLst>
                                      </p:cBhvr>
                                      <p:tavLst>
                                        <p:tav tm="0">
                                          <p:val>
                                            <p:strVal val="#ppt_x-#ppt_w*1.125000"/>
                                          </p:val>
                                        </p:tav>
                                        <p:tav tm="100000">
                                          <p:val>
                                            <p:strVal val="#ppt_x"/>
                                          </p:val>
                                        </p:tav>
                                      </p:tavLst>
                                    </p:anim>
                                    <p:animEffect transition="in" filter="wipe(righ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63" presetClass="path" presetSubtype="0" fill="hold" grpId="1" nodeType="afterEffect">
                                  <p:stCondLst>
                                    <p:cond delay="0"/>
                                  </p:stCondLst>
                                  <p:childTnLst>
                                    <p:animMotion origin="layout" path="M 1.875E-6 -4.81481E-6 L 0.13854 0.0007 " pathEditMode="relative" rAng="0" ptsTypes="AA">
                                      <p:cBhvr>
                                        <p:cTn id="45" dur="500" fill="hold"/>
                                        <p:tgtEl>
                                          <p:spTgt spid="43"/>
                                        </p:tgtEl>
                                        <p:attrNameLst>
                                          <p:attrName>ppt_x</p:attrName>
                                          <p:attrName>ppt_y</p:attrName>
                                        </p:attrNameLst>
                                      </p:cBhvr>
                                      <p:rCtr x="6927" y="23"/>
                                    </p:animMotion>
                                  </p:childTnLst>
                                </p:cTn>
                              </p:par>
                              <p:par>
                                <p:cTn id="46" presetID="22" presetClass="entr" presetSubtype="8"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par>
                          <p:cTn id="49" fill="hold">
                            <p:stCondLst>
                              <p:cond delay="1000"/>
                            </p:stCondLst>
                            <p:childTnLst>
                              <p:par>
                                <p:cTn id="50" presetID="12" presetClass="entr" presetSubtype="8"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p:tgtEl>
                                          <p:spTgt spid="44"/>
                                        </p:tgtEl>
                                        <p:attrNameLst>
                                          <p:attrName>ppt_x</p:attrName>
                                        </p:attrNameLst>
                                      </p:cBhvr>
                                      <p:tavLst>
                                        <p:tav tm="0">
                                          <p:val>
                                            <p:strVal val="#ppt_x-#ppt_w*1.125000"/>
                                          </p:val>
                                        </p:tav>
                                        <p:tav tm="100000">
                                          <p:val>
                                            <p:strVal val="#ppt_x"/>
                                          </p:val>
                                        </p:tav>
                                      </p:tavLst>
                                    </p:anim>
                                    <p:animEffect transition="in" filter="wipe(right)">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63" presetClass="path" presetSubtype="0" fill="hold" grpId="1" nodeType="afterEffect">
                                  <p:stCondLst>
                                    <p:cond delay="0"/>
                                  </p:stCondLst>
                                  <p:childTnLst>
                                    <p:animMotion origin="layout" path="M 1.11022E-16 1.85185E-6 L 0.24271 -0.00139 " pathEditMode="relative" rAng="0" ptsTypes="AA">
                                      <p:cBhvr>
                                        <p:cTn id="62" dur="500" fill="hold"/>
                                        <p:tgtEl>
                                          <p:spTgt spid="46"/>
                                        </p:tgtEl>
                                        <p:attrNameLst>
                                          <p:attrName>ppt_x</p:attrName>
                                          <p:attrName>ppt_y</p:attrName>
                                        </p:attrNameLst>
                                      </p:cBhvr>
                                      <p:rCtr x="12135" y="-69"/>
                                    </p:animMotion>
                                  </p:childTnLst>
                                </p:cTn>
                              </p:par>
                              <p:par>
                                <p:cTn id="63" presetID="22" presetClass="entr" presetSubtype="8"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1000"/>
                            </p:stCondLst>
                            <p:childTnLst>
                              <p:par>
                                <p:cTn id="67" presetID="12" presetClass="entr" presetSubtype="8"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p:tgtEl>
                                          <p:spTgt spid="47"/>
                                        </p:tgtEl>
                                        <p:attrNameLst>
                                          <p:attrName>ppt_x</p:attrName>
                                        </p:attrNameLst>
                                      </p:cBhvr>
                                      <p:tavLst>
                                        <p:tav tm="0">
                                          <p:val>
                                            <p:strVal val="#ppt_x-#ppt_w*1.125000"/>
                                          </p:val>
                                        </p:tav>
                                        <p:tav tm="100000">
                                          <p:val>
                                            <p:strVal val="#ppt_x"/>
                                          </p:val>
                                        </p:tav>
                                      </p:tavLst>
                                    </p:anim>
                                    <p:animEffect transition="in" filter="wipe(right)">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7" grpId="1" animBg="1"/>
      <p:bldP spid="28" grpId="0"/>
      <p:bldP spid="30" grpId="0" animBg="1"/>
      <p:bldP spid="31" grpId="0" animBg="1"/>
      <p:bldP spid="31" grpId="1" animBg="1"/>
      <p:bldP spid="39" grpId="0"/>
      <p:bldP spid="42" grpId="0" animBg="1"/>
      <p:bldP spid="43" grpId="0" animBg="1"/>
      <p:bldP spid="43" grpId="1" animBg="1"/>
      <p:bldP spid="44" grpId="0"/>
      <p:bldP spid="45" grpId="0" animBg="1"/>
      <p:bldP spid="46" grpId="0" animBg="1"/>
      <p:bldP spid="46" grpId="1"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79A6-3653-698E-2561-2AC973152896}"/>
              </a:ext>
            </a:extLst>
          </p:cNvPr>
          <p:cNvSpPr>
            <a:spLocks noGrp="1"/>
          </p:cNvSpPr>
          <p:nvPr>
            <p:ph type="title"/>
          </p:nvPr>
        </p:nvSpPr>
        <p:spPr>
          <a:xfrm rot="10800000" flipV="1">
            <a:off x="322727" y="770965"/>
            <a:ext cx="11385177" cy="5871882"/>
          </a:xfrm>
        </p:spPr>
        <p:txBody>
          <a:bodyPr/>
          <a:lstStyle/>
          <a:p>
            <a:r>
              <a:rPr lang="en-IN" sz="1800" dirty="0">
                <a:solidFill>
                  <a:schemeClr val="bg2">
                    <a:lumMod val="10000"/>
                  </a:schemeClr>
                </a:solidFill>
                <a:latin typeface="Times New Roman" panose="02020603050405020304" pitchFamily="18" charset="0"/>
                <a:cs typeface="Times New Roman" panose="02020603050405020304" pitchFamily="18" charset="0"/>
              </a:rPr>
              <a:t>1.</a:t>
            </a:r>
            <a:r>
              <a:rPr lang="en-US" sz="1800" dirty="0">
                <a:solidFill>
                  <a:srgbClr val="000000"/>
                </a:solidFill>
                <a:effectLst/>
                <a:latin typeface="Times New Roman" panose="02020603050405020304" pitchFamily="18" charset="0"/>
                <a:ea typeface="Times New Roman" panose="02020603050405020304" pitchFamily="18" charset="0"/>
              </a:rPr>
              <a:t> Khadija Lekdioui, Yassine Ruichek, Rochdi Messoussi, Youness Chaabi, Raja Touahni, YEAR: May, 2017 “Facial Expression Recognition Using Face-Regions”, 2017 International Conference on Advanced Technologies for Signal and Image Processing (ATSIP), DOI:  10.1109/ATSIP.2017.8075517</a:t>
            </a:r>
            <a:br>
              <a:rPr lang="en-IN" sz="1800" dirty="0">
                <a:effectLst/>
                <a:latin typeface="Times New Roman" panose="02020603050405020304" pitchFamily="18" charset="0"/>
                <a:ea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2. Renuka S. Deshmukh and Prof. Vandana Jagtap YEAR: June,2017 “A Survey: Software API and Database for Emotion Recognition”, International Conference on Intelligent Computing and Control Systems (ICICCS), DOI: 10.1109/ICCONS.2017.82507273.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3. Yang-Yen Ou, Bo-Hao Su, Shih-Pang Tseng, Liu-Yi-Cheng Hsu, Jhing-Fa Wang and Ta-Wen Kuan, YEAR: October 2018, “Efficient Emotion Recognition based on Hybrid Emotion Recognition Neural Network”, International Conference on Orange Technologies (ICOT),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DOI: 10.1109/ICOT.2018.87059034.	</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4. D. Ram Kiran, K. Vinay Kumar, T. Kalyan, K. Ch. Kavya, K. Sarat Kumar, YEAR: July 2022, “Facial Expression Detection using Artificial Intelligence”, International Journal of Recent Technology and Engineering (IJRTE), DOI: https://doi.org/10.35940/ijrte.2277-38785.</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	</a:t>
            </a:r>
            <a:br>
              <a:rPr lang="en-IN" sz="1800" dirty="0">
                <a:solidFill>
                  <a:schemeClr val="bg2">
                    <a:lumMod val="10000"/>
                  </a:schemeClr>
                </a:solidFill>
                <a:latin typeface="Times New Roman" panose="02020603050405020304" pitchFamily="18" charset="0"/>
                <a:cs typeface="Times New Roman" panose="02020603050405020304" pitchFamily="18" charset="0"/>
              </a:rPr>
            </a:br>
            <a:r>
              <a:rPr lang="en-IN" sz="1800" dirty="0">
                <a:solidFill>
                  <a:schemeClr val="bg2">
                    <a:lumMod val="10000"/>
                  </a:schemeClr>
                </a:solidFill>
                <a:latin typeface="Times New Roman" panose="02020603050405020304" pitchFamily="18" charset="0"/>
                <a:cs typeface="Times New Roman" panose="02020603050405020304" pitchFamily="18" charset="0"/>
              </a:rPr>
              <a:t>5. M. Shamim Hossain and Ghulam Muhammad, YEAR: February 2017, “An Emotion Recognition System for Mobile Applications”, Institute of Electrical and Electronics Engineering (IEEE), DOI: 10.1109/ACCESS.2017.2672829</a:t>
            </a:r>
          </a:p>
        </p:txBody>
      </p:sp>
      <p:sp>
        <p:nvSpPr>
          <p:cNvPr id="3" name="TextBox 2">
            <a:extLst>
              <a:ext uri="{FF2B5EF4-FFF2-40B4-BE49-F238E27FC236}">
                <a16:creationId xmlns:a16="http://schemas.microsoft.com/office/drawing/2014/main" id="{38CFDFB2-3F93-5A73-4BFE-D8240DA4F482}"/>
              </a:ext>
            </a:extLst>
          </p:cNvPr>
          <p:cNvSpPr txBox="1"/>
          <p:nvPr/>
        </p:nvSpPr>
        <p:spPr>
          <a:xfrm>
            <a:off x="322728" y="186784"/>
            <a:ext cx="4329953" cy="553998"/>
          </a:xfrm>
          <a:prstGeom prst="rect">
            <a:avLst/>
          </a:prstGeom>
          <a:noFill/>
        </p:spPr>
        <p:txBody>
          <a:bodyPr wrap="square" rtlCol="0">
            <a:spAutoFit/>
          </a:bodyPr>
          <a:lstStyle/>
          <a:p>
            <a:r>
              <a:rPr lang="en-IN" sz="3000" b="1" u="sng" dirty="0">
                <a:solidFill>
                  <a:schemeClr val="bg2">
                    <a:lumMod val="10000"/>
                  </a:schemeClr>
                </a:solidFill>
                <a:latin typeface="Times New Roman" panose="02020603050405020304" pitchFamily="18" charset="0"/>
                <a:cs typeface="Times New Roman" panose="02020603050405020304" pitchFamily="18" charset="0"/>
              </a:rPr>
              <a:t>REFERENCES</a:t>
            </a:r>
            <a:r>
              <a:rPr lang="en-IN" sz="3000" b="1" dirty="0">
                <a:solidFill>
                  <a:schemeClr val="bg2">
                    <a:lumMod val="10000"/>
                  </a:schemeClr>
                </a:solidFill>
                <a:latin typeface="Times New Roman" panose="02020603050405020304" pitchFamily="18" charset="0"/>
                <a:cs typeface="Times New Roman" panose="02020603050405020304" pitchFamily="18" charset="0"/>
              </a:rPr>
              <a:t> </a:t>
            </a:r>
            <a:r>
              <a:rPr lang="en-IN"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04107558"/>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903</Words>
  <Application>Microsoft Office PowerPoint</Application>
  <PresentationFormat>Widescreen</PresentationFormat>
  <Paragraphs>66</Paragraphs>
  <Slides>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Century Gothic</vt:lpstr>
      <vt:lpstr>Lato</vt:lpstr>
      <vt:lpstr>medium-content-serif-font</vt:lpstr>
      <vt:lpstr>Montserrat</vt:lpstr>
      <vt:lpstr>Noto Sans Symbols</vt:lpstr>
      <vt:lpstr>Times New Roman</vt:lpstr>
      <vt:lpstr>Wingdings</vt:lpstr>
      <vt:lpstr>Focus</vt:lpstr>
      <vt:lpstr>FACIAL EMOTION RECOGNITION USING FACE-API</vt:lpstr>
      <vt:lpstr>ABSTRACT</vt:lpstr>
      <vt:lpstr>OVERVIEW</vt:lpstr>
      <vt:lpstr>EXISTING SYSTEM</vt:lpstr>
      <vt:lpstr>PROPOSED SYSTEM</vt:lpstr>
      <vt:lpstr>PowerPoint Presentation</vt:lpstr>
      <vt:lpstr>PowerPoint Presentation</vt:lpstr>
      <vt:lpstr>PowerPoint Presentation</vt:lpstr>
      <vt:lpstr>1. Khadija Lekdioui, Yassine Ruichek, Rochdi Messoussi, Youness Chaabi, Raja Touahni, YEAR: May, 2017 “Facial Expression Recognition Using Face-Regions”, 2017 International Conference on Advanced Technologies for Signal and Image Processing (ATSIP), DOI:  10.1109/ATSIP.2017.8075517   2. Renuka S. Deshmukh and Prof. Vandana Jagtap YEAR: June,2017 “A Survey: Software API and Database for Emotion Recognition”, International Conference on Intelligent Computing and Control Systems (ICICCS), DOI: 10.1109/ICCONS.2017.82507273.   3. Yang-Yen Ou, Bo-Hao Su, Shih-Pang Tseng, Liu-Yi-Cheng Hsu, Jhing-Fa Wang and Ta-Wen Kuan, YEAR: October 2018, “Efficient Emotion Recognition based on Hybrid Emotion Recognition Neural Network”, International Conference on Orange Technologies (ICOT),  DOI: 10.1109/ICOT.2018.87059034.   4. D. Ram Kiran, K. Vinay Kumar, T. Kalyan, K. Ch. Kavya, K. Sarat Kumar, YEAR: July 2022, “Facial Expression Detection using Artificial Intelligence”, International Journal of Recent Technology and Engineering (IJRTE), DOI: https://doi.org/10.35940/ijrte.2277-38785.   5. M. Shamim Hossain and Ghulam Muhammad, YEAR: February 2017, “An Emotion Recognition System for Mobile Applications”, Institute of Electrical and Electronics Engineering (IEEE), DOI: 10.1109/ACCESS.2017.2672829</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138 HUMSIKA  R</cp:lastModifiedBy>
  <cp:revision>84</cp:revision>
  <dcterms:created xsi:type="dcterms:W3CDTF">2022-04-26T14:44:05Z</dcterms:created>
  <dcterms:modified xsi:type="dcterms:W3CDTF">2022-05-21T15:39:58Z</dcterms:modified>
</cp:coreProperties>
</file>